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46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162" y="7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11.jpeg>
</file>

<file path=ppt/media/image12.png>
</file>

<file path=ppt/media/image13.png>
</file>

<file path=ppt/media/image14.jpeg>
</file>

<file path=ppt/media/image15.png>
</file>

<file path=ppt/media/image16.pn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eg>
</file>

<file path=ppt/media/image23.png>
</file>

<file path=ppt/media/image3.png>
</file>

<file path=ppt/media/image4.jpeg>
</file>

<file path=ppt/media/image5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E46A73-4D94-430D-846A-51DE5AED07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F2790-7685-4B4F-804B-CCBD0F8D93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6694D-41C0-493D-B81E-2B4953F353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763F7E-7849-47FC-8BD4-B9F558A502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4E299-1E8C-48CF-B9A5-5249BCF91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54605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DDF43-A2B9-4524-A26A-EB924D0A5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C074F9-E82A-4A8D-8DD2-0AFE45BF5D4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BB06E1-6CA4-4F94-AE89-164A6AA5D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7EAA5-12C8-4A62-BFF0-4547F080DA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FEC045-EA9D-46A2-8200-0F3FE001C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884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1A27F9-6FF9-4A4B-95A6-AD4680E549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B4A084-85C2-449E-B41D-7BF8327054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B5E22C-7C7A-4C0C-8E5E-5521E5172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BFD1D3-7336-4F72-90F4-0B21D8E234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5D58FC-CC51-48FE-A32C-F87856E46C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7157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11F40C-BCEB-4805-B3CC-8DCDBC2536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737E3-3C00-4B90-806C-5B6B76869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13685-70D5-499C-BD4F-E017A457EE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8E7664-DCFE-418C-9356-E1028136C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F4907-C96D-4F5B-82E7-EF3BB66C68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52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0B082-C6D4-4A0A-ABCA-46A4744C94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585288-2422-47FD-A09D-E711A5D5F9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F870D6-4FB1-458B-8809-C0B930A30F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BC6179-3423-4B2E-B528-FF6EEA110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594033-9D30-4744-98F5-1B45DC6B4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60777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AFDA2-63D1-47B3-AB8C-4A83D611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3BAC1-48D4-4F7B-A76E-58B8142D45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BB4EF6-705B-4A84-B0CA-FC0A558C76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5523CC-7BA5-4099-871C-A0E6C2D9A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860DFB-1FC6-45D7-A9DF-54D94F74D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61CC63-E08F-4BC6-BA11-8CA5DCE45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879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AA98C-E4E4-4F4A-AD0E-C0353F1FC8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8CAFA3-040D-4CEE-A597-224FC5189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C5364A-81DF-431E-8873-B29C9D8273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430382-C72E-4778-AF38-B4452EEF9E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7D41E6-29BC-4D36-8B08-87633A7893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B0D3271-11AA-4180-8B84-599FCCC4A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4A8936-F4F6-4514-8205-2F8B08178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0EA395B-7838-4CD0-9F59-8AD29549E6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727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40F7A-6499-47F5-A391-8842F32763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9E3C1-7094-4E46-BC2F-C4475CAC9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BE00C4-ED9C-44C5-BD74-7C27B6012A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CE400D-8D04-4022-A341-DD25CF4F2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7331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0795273-0484-4E3F-BDF7-18AB75A448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D3B82C-039A-40D3-8B92-40A40C9B0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318D3C-4885-4192-BAD3-98D659521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32934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DDA863-7FE9-4818-BF32-134B63555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517F3E-D186-4D7A-8DC1-0D4EBDD919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DE6AF8-C0E6-4175-9101-4C3437F1E9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5EE2BF-756A-4AD7-8FA0-C6F86941AB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C23677-B4EE-4229-9E23-C6713E1D64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742EEC2-5697-4E4B-88A2-0E9B07E6E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022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9F127-DAAF-403E-AF31-D8D06E2C36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2BD1184-CF7D-47C2-B340-ED9D8DC19B4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4E56DE-D16E-451A-A421-B45490D016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2BFAC-275A-4469-82B6-3BD22620B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773CBF-3F6C-4620-B8D8-8475A26FD0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943854-A3E8-43EB-9A87-97966CFA2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5556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9E60EB-A593-43FD-8F4C-902E1356B9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0E368C-9D2A-47DB-A84F-B90D047A4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9D0BD7-ECA0-444A-9250-247E9C3E9D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CA404E-410D-4AC6-AAB0-E79ACDC1033B}" type="datetimeFigureOut">
              <a:rPr lang="en-US" smtClean="0"/>
              <a:t>5/3/2020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000CC6-EE8A-473C-9875-5D093EC7A0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C6AD92-F7D6-4AD4-81E9-749AFEFA2B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BE5237-7965-4D9E-A6B1-CB2C1538BC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7243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LAynyYvRzqo" TargetMode="External"/><Relationship Id="rId2" Type="http://schemas.openxmlformats.org/officeDocument/2006/relationships/hyperlink" Target="https://twpresidentialroad.weebly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lin60102/TaiwanPresidentialRoad" TargetMode="External"/><Relationship Id="rId4" Type="http://schemas.openxmlformats.org/officeDocument/2006/relationships/hyperlink" Target="https://www.youtube.com/watch?v=SDi-aN3BYpU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LAynyYvRzqo?feature=oembed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2.wdp"/><Relationship Id="rId3" Type="http://schemas.openxmlformats.org/officeDocument/2006/relationships/image" Target="../media/image13.png"/><Relationship Id="rId7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microsoft.com/office/2007/relationships/hdphoto" Target="../media/hdphoto1.wdp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7" Type="http://schemas.openxmlformats.org/officeDocument/2006/relationships/image" Target="../media/image21.jp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https://www.youtube.com/embed/SDi-aN3BYpU?feature=oembed" TargetMode="External"/><Relationship Id="rId1" Type="http://schemas.openxmlformats.org/officeDocument/2006/relationships/tags" Target="../tags/tag5.xml"/><Relationship Id="rId4" Type="http://schemas.openxmlformats.org/officeDocument/2006/relationships/image" Target="../media/image2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://kickstarter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B043D-490D-4585-A0BA-DF2F93A28F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6278" y="176248"/>
            <a:ext cx="9144000" cy="1429187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Capstone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BA260-F8C2-4799-9FF4-9507480B0E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961911" y="5137672"/>
            <a:ext cx="9144000" cy="1655762"/>
          </a:xfrm>
        </p:spPr>
        <p:txBody>
          <a:bodyPr/>
          <a:lstStyle/>
          <a:p>
            <a:pPr algn="r"/>
            <a:r>
              <a:rPr lang="en-US" dirty="0" err="1">
                <a:solidFill>
                  <a:schemeClr val="bg1"/>
                </a:solidFill>
                <a:latin typeface="Edo SZ" panose="02000000000000000000" pitchFamily="2" charset="0"/>
              </a:rPr>
              <a:t>Caho</a:t>
            </a:r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 Cheng Lin(Ken)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American university</a:t>
            </a:r>
          </a:p>
          <a:p>
            <a:pPr algn="r"/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Game Lab</a:t>
            </a:r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6547D1A-71D0-413F-A742-2397E33FE6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281" y="3886550"/>
            <a:ext cx="4448432" cy="2502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3195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15"/>
    </mc:Choice>
    <mc:Fallback xmlns="">
      <p:transition spd="slow" advTm="2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A8DF76-EE7E-48E3-929C-453C5B8D96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Edo SZ" panose="02000000000000000000" pitchFamily="2" charset="0"/>
              </a:rPr>
              <a:t>Conclusion</a:t>
            </a:r>
            <a:endParaRPr lang="en-US" dirty="0">
              <a:solidFill>
                <a:schemeClr val="bg1"/>
              </a:solidFill>
              <a:latin typeface="Edo SZ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47743D-E2E5-4460-92BE-54850E7BE7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Website: </a:t>
            </a:r>
            <a:r>
              <a:rPr lang="en-US" dirty="0">
                <a:solidFill>
                  <a:schemeClr val="bg1"/>
                </a:solidFill>
                <a:hlinkClick r:id="rId2"/>
              </a:rPr>
              <a:t>https://twpresidentialroad.weebly.com/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trailer:  </a:t>
            </a:r>
            <a:r>
              <a:rPr lang="en-US" dirty="0">
                <a:solidFill>
                  <a:schemeClr val="bg1"/>
                </a:solidFill>
                <a:hlinkClick r:id="rId3"/>
              </a:rPr>
              <a:t>https://www.youtube.com/watch?v=LAynyYvRzqo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Demo: </a:t>
            </a:r>
            <a:r>
              <a:rPr lang="en-US" dirty="0">
                <a:solidFill>
                  <a:schemeClr val="bg1"/>
                </a:solidFill>
                <a:hlinkClick r:id="rId4"/>
              </a:rPr>
              <a:t>https://www.youtube.com/watch?v=SDi-aN3BYpU 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Documentation and APP: </a:t>
            </a:r>
            <a:r>
              <a:rPr lang="en-US" dirty="0">
                <a:hlinkClick r:id="rId5"/>
              </a:rPr>
              <a:t>https://github.com/lin60102/TaiwanPresidentialRoad</a:t>
            </a:r>
            <a:endParaRPr lang="en-US" dirty="0">
              <a:solidFill>
                <a:schemeClr val="bg1"/>
              </a:solidFill>
              <a:latin typeface="Edo SZ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7105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849"/>
    </mc:Choice>
    <mc:Fallback xmlns="">
      <p:transition spd="slow" advTm="9849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automatically generated">
            <a:extLst>
              <a:ext uri="{FF2B5EF4-FFF2-40B4-BE49-F238E27FC236}">
                <a16:creationId xmlns:a16="http://schemas.microsoft.com/office/drawing/2014/main" id="{F467D736-7D07-4674-8D66-99CDB0B149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421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11"/>
    </mc:Choice>
    <mc:Fallback xmlns="">
      <p:transition spd="slow" advTm="191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1" title="Trailer of Taiwan's Presidential Road">
            <a:hlinkClick r:id="" action="ppaction://media"/>
            <a:extLst>
              <a:ext uri="{FF2B5EF4-FFF2-40B4-BE49-F238E27FC236}">
                <a16:creationId xmlns:a16="http://schemas.microsoft.com/office/drawing/2014/main" id="{10FCE38B-38E1-495D-AF3C-044B19FF516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414631" y="1358230"/>
            <a:ext cx="7362738" cy="4141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95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2"/>
    </mc:Choice>
    <mc:Fallback xmlns="">
      <p:transition spd="slow" advTm="4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" objId="4"/>
        <p14:stopEvt time="47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18E83C3-CF21-439C-B230-3694ECABF5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4736" y="1535634"/>
            <a:ext cx="7510644" cy="458803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1B51EA50-8065-459E-A752-27F08490C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lang="en-US" u="sng" dirty="0">
                <a:solidFill>
                  <a:schemeClr val="bg1"/>
                </a:solidFill>
                <a:latin typeface="Edo SZ" panose="02000000000000000000" pitchFamily="2" charset="0"/>
              </a:rPr>
              <a:t>Vote For A Better Tomorrow</a:t>
            </a:r>
          </a:p>
        </p:txBody>
      </p:sp>
    </p:spTree>
    <p:extLst>
      <p:ext uri="{BB962C8B-B14F-4D97-AF65-F5344CB8AC3E}">
        <p14:creationId xmlns:p14="http://schemas.microsoft.com/office/powerpoint/2010/main" val="3078273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66"/>
    </mc:Choice>
    <mc:Fallback xmlns="">
      <p:transition spd="slow" advTm="4766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75851872-5065-4218-9F83-FA2DCEA176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861" y="2011776"/>
            <a:ext cx="7042392" cy="3961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6B5E53A-5C80-4260-B947-35361DC4E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Why 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6AD459E-A204-4F87-8A6F-814CF8D51E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5861" y="2011776"/>
            <a:ext cx="7042392" cy="396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8D35D1F1-9EA2-4B50-AC76-BFBA91DE14A6}"/>
              </a:ext>
            </a:extLst>
          </p:cNvPr>
          <p:cNvGrpSpPr/>
          <p:nvPr/>
        </p:nvGrpSpPr>
        <p:grpSpPr>
          <a:xfrm>
            <a:off x="4321200" y="1344601"/>
            <a:ext cx="3549600" cy="2776859"/>
            <a:chOff x="4321200" y="1344601"/>
            <a:chExt cx="3549600" cy="2776859"/>
          </a:xfrm>
        </p:grpSpPr>
        <p:sp>
          <p:nvSpPr>
            <p:cNvPr id="4" name="Star: 32 Points 3">
              <a:extLst>
                <a:ext uri="{FF2B5EF4-FFF2-40B4-BE49-F238E27FC236}">
                  <a16:creationId xmlns:a16="http://schemas.microsoft.com/office/drawing/2014/main" id="{987B25FD-F094-40E4-B1B3-4CC61320C401}"/>
                </a:ext>
              </a:extLst>
            </p:cNvPr>
            <p:cNvSpPr/>
            <p:nvPr/>
          </p:nvSpPr>
          <p:spPr>
            <a:xfrm>
              <a:off x="4321200" y="1344601"/>
              <a:ext cx="3549600" cy="2084399"/>
            </a:xfrm>
            <a:prstGeom prst="star32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>
                  <a:solidFill>
                    <a:srgbClr val="FF0000"/>
                  </a:solidFill>
                  <a:latin typeface="Edo SZ" panose="02000000000000000000" pitchFamily="2" charset="0"/>
                </a:rPr>
                <a:t>Combine</a:t>
              </a:r>
            </a:p>
          </p:txBody>
        </p:sp>
        <p:sp>
          <p:nvSpPr>
            <p:cNvPr id="5" name="Arrow: Down 4">
              <a:extLst>
                <a:ext uri="{FF2B5EF4-FFF2-40B4-BE49-F238E27FC236}">
                  <a16:creationId xmlns:a16="http://schemas.microsoft.com/office/drawing/2014/main" id="{70B1D838-0145-4425-9147-33E00B08067D}"/>
                </a:ext>
              </a:extLst>
            </p:cNvPr>
            <p:cNvSpPr/>
            <p:nvPr/>
          </p:nvSpPr>
          <p:spPr>
            <a:xfrm>
              <a:off x="5624400" y="3077460"/>
              <a:ext cx="943200" cy="1044000"/>
            </a:xfrm>
            <a:prstGeom prst="downArrow">
              <a:avLst/>
            </a:prstGeom>
            <a:solidFill>
              <a:schemeClr val="bg1"/>
            </a:solidFill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A1E7989D-4D5B-4DFD-876A-6167305AF054}"/>
              </a:ext>
            </a:extLst>
          </p:cNvPr>
          <p:cNvSpPr txBox="1"/>
          <p:nvPr/>
        </p:nvSpPr>
        <p:spPr>
          <a:xfrm>
            <a:off x="3576000" y="4359237"/>
            <a:ext cx="50400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Edo SZ" panose="02000000000000000000" pitchFamily="2" charset="0"/>
              </a:rPr>
              <a:t>TAIWAN’s PRESIDENTIAL ROAD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4CEB4DD-E12F-47D4-928F-2BFA68973573}"/>
              </a:ext>
            </a:extLst>
          </p:cNvPr>
          <p:cNvSpPr txBox="1"/>
          <p:nvPr/>
        </p:nvSpPr>
        <p:spPr>
          <a:xfrm>
            <a:off x="9476139" y="6581001"/>
            <a:ext cx="27031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Image from @gamefragger.com @cbc.ca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59935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44"/>
    </mc:Choice>
    <mc:Fallback xmlns="">
      <p:transition spd="slow" advTm="5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2000" fill="hold"/>
                                        <p:tgtEl>
                                          <p:spTgt spid="2052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07407E-6 L -0.33268 -0.12963 " pathEditMode="relative" rAng="0" ptsTypes="AA">
                                      <p:cBhvr>
                                        <p:cTn id="13" dur="2000" fill="hold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41" y="-64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2000" fill="hold"/>
                                        <p:tgtEl>
                                          <p:spTgt spid="2050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4.07407E-6 L 0.2888 -0.13496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205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4440" y="-6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5CD4BB-009A-4A03-A326-5E6722E08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Goal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3BB23C-F998-4F40-9F1C-BF32ED4B8480}"/>
              </a:ext>
            </a:extLst>
          </p:cNvPr>
          <p:cNvSpPr txBox="1"/>
          <p:nvPr/>
        </p:nvSpPr>
        <p:spPr>
          <a:xfrm>
            <a:off x="8285519" y="6581001"/>
            <a:ext cx="3893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Image from @bbc.com @eng.taiwan.net.tw</a:t>
            </a:r>
          </a:p>
        </p:txBody>
      </p:sp>
      <p:pic>
        <p:nvPicPr>
          <p:cNvPr id="3080" name="Picture 8">
            <a:extLst>
              <a:ext uri="{FF2B5EF4-FFF2-40B4-BE49-F238E27FC236}">
                <a16:creationId xmlns:a16="http://schemas.microsoft.com/office/drawing/2014/main" id="{AB4D0A2B-A073-4472-911C-BD7D7E90C0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486" y="3079385"/>
            <a:ext cx="1597290" cy="2035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81" name="Picture 9">
            <a:extLst>
              <a:ext uri="{FF2B5EF4-FFF2-40B4-BE49-F238E27FC236}">
                <a16:creationId xmlns:a16="http://schemas.microsoft.com/office/drawing/2014/main" id="{827F070A-372F-4F51-A72F-49B22E6A58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2486" y="3079385"/>
            <a:ext cx="1597290" cy="20356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073" name="Group 3072">
            <a:extLst>
              <a:ext uri="{FF2B5EF4-FFF2-40B4-BE49-F238E27FC236}">
                <a16:creationId xmlns:a16="http://schemas.microsoft.com/office/drawing/2014/main" id="{251E4F99-10D1-46E2-AE84-90D1519344DB}"/>
              </a:ext>
            </a:extLst>
          </p:cNvPr>
          <p:cNvGrpSpPr/>
          <p:nvPr/>
        </p:nvGrpSpPr>
        <p:grpSpPr>
          <a:xfrm>
            <a:off x="5860499" y="2104028"/>
            <a:ext cx="1324190" cy="2313318"/>
            <a:chOff x="5370899" y="2449628"/>
            <a:chExt cx="1324190" cy="2313318"/>
          </a:xfrm>
        </p:grpSpPr>
        <p:sp>
          <p:nvSpPr>
            <p:cNvPr id="12" name="Freeform 12">
              <a:extLst>
                <a:ext uri="{FF2B5EF4-FFF2-40B4-BE49-F238E27FC236}">
                  <a16:creationId xmlns:a16="http://schemas.microsoft.com/office/drawing/2014/main" id="{A33343F7-63C3-4D39-B1BA-8FC0B18E6F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70899" y="2449628"/>
              <a:ext cx="1324190" cy="2313318"/>
            </a:xfrm>
            <a:custGeom>
              <a:avLst/>
              <a:gdLst>
                <a:gd name="T0" fmla="*/ 0 w 1739"/>
                <a:gd name="T1" fmla="*/ 0 h 3036"/>
                <a:gd name="T2" fmla="*/ 1739 w 1739"/>
                <a:gd name="T3" fmla="*/ 1739 h 3036"/>
                <a:gd name="T4" fmla="*/ 1159 w 1739"/>
                <a:gd name="T5" fmla="*/ 3036 h 3036"/>
                <a:gd name="T6" fmla="*/ 0 w 1739"/>
                <a:gd name="T7" fmla="*/ 1739 h 3036"/>
                <a:gd name="T8" fmla="*/ 0 w 1739"/>
                <a:gd name="T9" fmla="*/ 0 h 3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9" h="3036">
                  <a:moveTo>
                    <a:pt x="0" y="0"/>
                  </a:moveTo>
                  <a:cubicBezTo>
                    <a:pt x="961" y="0"/>
                    <a:pt x="1739" y="778"/>
                    <a:pt x="1739" y="1739"/>
                  </a:cubicBezTo>
                  <a:cubicBezTo>
                    <a:pt x="1739" y="2234"/>
                    <a:pt x="1528" y="2706"/>
                    <a:pt x="1159" y="3036"/>
                  </a:cubicBezTo>
                  <a:lnTo>
                    <a:pt x="0" y="17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0AD47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17">
              <a:extLst>
                <a:ext uri="{FF2B5EF4-FFF2-40B4-BE49-F238E27FC236}">
                  <a16:creationId xmlns:a16="http://schemas.microsoft.com/office/drawing/2014/main" id="{E30BAC2D-2CCE-4576-90F0-E321172489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00056" y="3418100"/>
              <a:ext cx="376373" cy="245561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18">
              <a:extLst>
                <a:ext uri="{FF2B5EF4-FFF2-40B4-BE49-F238E27FC236}">
                  <a16:creationId xmlns:a16="http://schemas.microsoft.com/office/drawing/2014/main" id="{C405C515-2512-4988-9EF3-B569FC4906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50545" y="3459409"/>
              <a:ext cx="390143" cy="254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900" b="1" i="0" u="none" strike="noStrike" cap="none" normalizeH="0" baseline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38%</a:t>
              </a:r>
              <a:endParaRPr kumimoji="0" lang="en-US" altLang="en-US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3072" name="Group 3071">
            <a:extLst>
              <a:ext uri="{FF2B5EF4-FFF2-40B4-BE49-F238E27FC236}">
                <a16:creationId xmlns:a16="http://schemas.microsoft.com/office/drawing/2014/main" id="{F87E1975-1DC9-432E-BB8E-F7C2FFBBBCED}"/>
              </a:ext>
            </a:extLst>
          </p:cNvPr>
          <p:cNvGrpSpPr/>
          <p:nvPr/>
        </p:nvGrpSpPr>
        <p:grpSpPr>
          <a:xfrm>
            <a:off x="5853614" y="3428219"/>
            <a:ext cx="890443" cy="1326486"/>
            <a:chOff x="5364014" y="3773819"/>
            <a:chExt cx="890443" cy="1326486"/>
          </a:xfrm>
        </p:grpSpPr>
        <p:sp>
          <p:nvSpPr>
            <p:cNvPr id="13" name="Freeform 13">
              <a:extLst>
                <a:ext uri="{FF2B5EF4-FFF2-40B4-BE49-F238E27FC236}">
                  <a16:creationId xmlns:a16="http://schemas.microsoft.com/office/drawing/2014/main" id="{D3B8ADAC-EF34-4B4D-842D-DF0EEFE74B9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4014" y="3773819"/>
              <a:ext cx="890443" cy="1326486"/>
            </a:xfrm>
            <a:custGeom>
              <a:avLst/>
              <a:gdLst>
                <a:gd name="T0" fmla="*/ 1170 w 1170"/>
                <a:gd name="T1" fmla="*/ 1297 h 1741"/>
                <a:gd name="T2" fmla="*/ 0 w 1170"/>
                <a:gd name="T3" fmla="*/ 1739 h 1741"/>
                <a:gd name="T4" fmla="*/ 11 w 1170"/>
                <a:gd name="T5" fmla="*/ 0 h 1741"/>
                <a:gd name="T6" fmla="*/ 1170 w 1170"/>
                <a:gd name="T7" fmla="*/ 1297 h 17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70" h="1741">
                  <a:moveTo>
                    <a:pt x="1170" y="1297"/>
                  </a:moveTo>
                  <a:cubicBezTo>
                    <a:pt x="848" y="1584"/>
                    <a:pt x="431" y="1741"/>
                    <a:pt x="0" y="1739"/>
                  </a:cubicBezTo>
                  <a:lnTo>
                    <a:pt x="11" y="0"/>
                  </a:lnTo>
                  <a:lnTo>
                    <a:pt x="1170" y="1297"/>
                  </a:lnTo>
                  <a:close/>
                </a:path>
              </a:pathLst>
            </a:custGeom>
            <a:solidFill>
              <a:srgbClr val="5B9BD5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21">
              <a:extLst>
                <a:ext uri="{FF2B5EF4-FFF2-40B4-BE49-F238E27FC236}">
                  <a16:creationId xmlns:a16="http://schemas.microsoft.com/office/drawing/2014/main" id="{3408E0E5-1AA2-4A4C-A759-5A96A655CB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09913" y="4271825"/>
              <a:ext cx="390143" cy="243266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Rectangle 22">
              <a:extLst>
                <a:ext uri="{FF2B5EF4-FFF2-40B4-BE49-F238E27FC236}">
                  <a16:creationId xmlns:a16="http://schemas.microsoft.com/office/drawing/2014/main" id="{0980B202-683B-4F73-952D-13A9EADFB86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64992" y="4315429"/>
              <a:ext cx="390143" cy="254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9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12%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CADF0DBD-ED07-440A-8BF6-03BF6AF779CC}"/>
              </a:ext>
            </a:extLst>
          </p:cNvPr>
          <p:cNvGrpSpPr/>
          <p:nvPr/>
        </p:nvGrpSpPr>
        <p:grpSpPr>
          <a:xfrm>
            <a:off x="4534014" y="2104028"/>
            <a:ext cx="1326485" cy="2648382"/>
            <a:chOff x="4044414" y="2449628"/>
            <a:chExt cx="1326485" cy="2648382"/>
          </a:xfrm>
        </p:grpSpPr>
        <p:sp>
          <p:nvSpPr>
            <p:cNvPr id="14" name="Freeform 14">
              <a:extLst>
                <a:ext uri="{FF2B5EF4-FFF2-40B4-BE49-F238E27FC236}">
                  <a16:creationId xmlns:a16="http://schemas.microsoft.com/office/drawing/2014/main" id="{61B0402A-DD46-4E8F-994E-BA6905EAF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4414" y="2449628"/>
              <a:ext cx="1326485" cy="2648382"/>
            </a:xfrm>
            <a:custGeom>
              <a:avLst/>
              <a:gdLst>
                <a:gd name="T0" fmla="*/ 1734 w 1745"/>
                <a:gd name="T1" fmla="*/ 3478 h 3478"/>
                <a:gd name="T2" fmla="*/ 6 w 1745"/>
                <a:gd name="T3" fmla="*/ 1728 h 3478"/>
                <a:gd name="T4" fmla="*/ 1745 w 1745"/>
                <a:gd name="T5" fmla="*/ 0 h 3478"/>
                <a:gd name="T6" fmla="*/ 1745 w 1745"/>
                <a:gd name="T7" fmla="*/ 1739 h 3478"/>
                <a:gd name="T8" fmla="*/ 1734 w 1745"/>
                <a:gd name="T9" fmla="*/ 3478 h 34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45" h="3478">
                  <a:moveTo>
                    <a:pt x="1734" y="3478"/>
                  </a:moveTo>
                  <a:cubicBezTo>
                    <a:pt x="774" y="3472"/>
                    <a:pt x="0" y="2688"/>
                    <a:pt x="6" y="1728"/>
                  </a:cubicBezTo>
                  <a:cubicBezTo>
                    <a:pt x="12" y="772"/>
                    <a:pt x="789" y="0"/>
                    <a:pt x="1745" y="0"/>
                  </a:cubicBezTo>
                  <a:lnTo>
                    <a:pt x="1745" y="1739"/>
                  </a:lnTo>
                  <a:lnTo>
                    <a:pt x="1734" y="3478"/>
                  </a:lnTo>
                  <a:close/>
                </a:path>
              </a:pathLst>
            </a:custGeom>
            <a:solidFill>
              <a:srgbClr val="FFC000"/>
            </a:solidFill>
            <a:ln w="0">
              <a:solidFill>
                <a:srgbClr val="000000"/>
              </a:solidFill>
              <a:prstDash val="solid"/>
              <a:round/>
              <a:headEnd/>
              <a:tailEnd/>
            </a:ln>
            <a:scene3d>
              <a:camera prst="orthographicFront"/>
              <a:lightRig rig="threePt" dir="t"/>
            </a:scene3d>
            <a:sp3d>
              <a:bevelT/>
            </a:sp3d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Rectangle 25">
              <a:extLst>
                <a:ext uri="{FF2B5EF4-FFF2-40B4-BE49-F238E27FC236}">
                  <a16:creationId xmlns:a16="http://schemas.microsoft.com/office/drawing/2014/main" id="{2D332269-36CB-4502-8100-5B852594B5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19470" y="3649891"/>
              <a:ext cx="378668" cy="243266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6">
              <a:extLst>
                <a:ext uri="{FF2B5EF4-FFF2-40B4-BE49-F238E27FC236}">
                  <a16:creationId xmlns:a16="http://schemas.microsoft.com/office/drawing/2014/main" id="{9751A38E-7627-4009-BD5A-51C57DCEB83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69959" y="3693495"/>
              <a:ext cx="390143" cy="2547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en-US" sz="900" b="1" i="0" u="none" strike="noStrike" cap="none" normalizeH="0" baseline="0" dirty="0">
                  <a:ln>
                    <a:noFill/>
                  </a:ln>
                  <a:solidFill>
                    <a:srgbClr val="FFFFFF"/>
                  </a:solidFill>
                  <a:effectLst/>
                  <a:latin typeface="Calibri" panose="020F0502020204030204" pitchFamily="34" charset="0"/>
                </a:rPr>
                <a:t>50%</a:t>
              </a:r>
              <a:endPara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sp>
        <p:nvSpPr>
          <p:cNvPr id="21" name="Rectangle 27">
            <a:extLst>
              <a:ext uri="{FF2B5EF4-FFF2-40B4-BE49-F238E27FC236}">
                <a16:creationId xmlns:a16="http://schemas.microsoft.com/office/drawing/2014/main" id="{9D7BBA00-B1D8-4B08-B8F1-BAB4E1470D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49702" y="1550943"/>
            <a:ext cx="0" cy="2776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74" name="Rectangle 3073">
            <a:extLst>
              <a:ext uri="{FF2B5EF4-FFF2-40B4-BE49-F238E27FC236}">
                <a16:creationId xmlns:a16="http://schemas.microsoft.com/office/drawing/2014/main" id="{FB34E945-1033-4AC5-8B4E-7A11F278DF34}"/>
              </a:ext>
            </a:extLst>
          </p:cNvPr>
          <p:cNvSpPr/>
          <p:nvPr/>
        </p:nvSpPr>
        <p:spPr>
          <a:xfrm>
            <a:off x="3623665" y="1311198"/>
            <a:ext cx="46618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2008 presidential elections voter turnout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4EA0324-EB08-4E0C-ACB9-3E999CA6ADFB}"/>
              </a:ext>
            </a:extLst>
          </p:cNvPr>
          <p:cNvSpPr/>
          <p:nvPr/>
        </p:nvSpPr>
        <p:spPr>
          <a:xfrm>
            <a:off x="3013203" y="4886791"/>
            <a:ext cx="19415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Adult who voted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D4EC62CD-BA3B-4B2C-A460-918A7B40237B}"/>
              </a:ext>
            </a:extLst>
          </p:cNvPr>
          <p:cNvSpPr/>
          <p:nvPr/>
        </p:nvSpPr>
        <p:spPr>
          <a:xfrm>
            <a:off x="7129838" y="4768489"/>
            <a:ext cx="2048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Youths who voted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DD955D88-088A-46BE-BCEE-29FA971DD37E}"/>
              </a:ext>
            </a:extLst>
          </p:cNvPr>
          <p:cNvSpPr/>
          <p:nvPr/>
        </p:nvSpPr>
        <p:spPr>
          <a:xfrm>
            <a:off x="7939977" y="2818871"/>
            <a:ext cx="1491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Did not vote</a:t>
            </a:r>
          </a:p>
        </p:txBody>
      </p:sp>
      <p:pic>
        <p:nvPicPr>
          <p:cNvPr id="3111" name="Picture 39" descr="The Unsexy Threat to Election Security — Krebs on Security">
            <a:extLst>
              <a:ext uri="{FF2B5EF4-FFF2-40B4-BE49-F238E27FC236}">
                <a16:creationId xmlns:a16="http://schemas.microsoft.com/office/drawing/2014/main" id="{D073961F-824D-4B84-9479-1F7846C580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9388" y="1400175"/>
            <a:ext cx="6753225" cy="4057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5" name="AutoShape 41" descr="Taiwan ranked No. 4 in world in net wealth | Taiwan News">
            <a:extLst>
              <a:ext uri="{FF2B5EF4-FFF2-40B4-BE49-F238E27FC236}">
                <a16:creationId xmlns:a16="http://schemas.microsoft.com/office/drawing/2014/main" id="{B7EC8599-D732-441A-B6C1-F878CD979D00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076" name="Group 3075">
            <a:extLst>
              <a:ext uri="{FF2B5EF4-FFF2-40B4-BE49-F238E27FC236}">
                <a16:creationId xmlns:a16="http://schemas.microsoft.com/office/drawing/2014/main" id="{373A8460-0414-46AF-95DB-D6997732DE5C}"/>
              </a:ext>
            </a:extLst>
          </p:cNvPr>
          <p:cNvGrpSpPr/>
          <p:nvPr/>
        </p:nvGrpSpPr>
        <p:grpSpPr>
          <a:xfrm>
            <a:off x="2719387" y="1389447"/>
            <a:ext cx="6753225" cy="4069082"/>
            <a:chOff x="2719387" y="1389447"/>
            <a:chExt cx="6753225" cy="4069082"/>
          </a:xfrm>
        </p:grpSpPr>
        <p:pic>
          <p:nvPicPr>
            <p:cNvPr id="3115" name="Picture 43" descr="Taiwan ranked No. 4 in world in net wealth | Taiwan News">
              <a:extLst>
                <a:ext uri="{FF2B5EF4-FFF2-40B4-BE49-F238E27FC236}">
                  <a16:creationId xmlns:a16="http://schemas.microsoft.com/office/drawing/2014/main" id="{2E33A2B6-46FF-4119-ACF5-108AE118C1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9387" y="1389447"/>
              <a:ext cx="6753225" cy="406908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117" name="Picture 45" descr="2015台灣觀光全球宣傳影片">
              <a:extLst>
                <a:ext uri="{FF2B5EF4-FFF2-40B4-BE49-F238E27FC236}">
                  <a16:creationId xmlns:a16="http://schemas.microsoft.com/office/drawing/2014/main" id="{7A253B36-48FD-4E3D-AFD2-941258A16B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77294" y="1620500"/>
              <a:ext cx="2703188" cy="173802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416747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274"/>
    </mc:Choice>
    <mc:Fallback xmlns="">
      <p:transition spd="slow" advTm="73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08333E-6 1.48148E-6 L -0.09375 0.00023 " pathEditMode="relative" rAng="0" ptsTypes="AA">
                                      <p:cBhvr>
                                        <p:cTn id="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68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2.22222E-6 L 0.04088 0.17037 " pathEditMode="relative" rAng="0" ptsTypes="AA">
                                      <p:cBhvr>
                                        <p:cTn id="28" dur="1000" fill="hold"/>
                                        <p:tgtEl>
                                          <p:spTgt spid="30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44" y="851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1000" fill="hold"/>
                                        <p:tgtEl>
                                          <p:spTgt spid="3073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xit" presetSubtype="0" fill="hold" grpId="1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21" grpId="1"/>
      <p:bldP spid="3074" grpId="0"/>
      <p:bldP spid="3074" grpId="1"/>
      <p:bldP spid="49" grpId="0"/>
      <p:bldP spid="49" grpId="1"/>
      <p:bldP spid="50" grpId="0"/>
      <p:bldP spid="50" grpId="1"/>
      <p:bldP spid="52" grpId="0"/>
      <p:bldP spid="5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2" name="Picture 6">
            <a:extLst>
              <a:ext uri="{FF2B5EF4-FFF2-40B4-BE49-F238E27FC236}">
                <a16:creationId xmlns:a16="http://schemas.microsoft.com/office/drawing/2014/main" id="{BFD551F1-19E2-4551-9D28-D6BEB623267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7367" y="2043179"/>
            <a:ext cx="5196015" cy="327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6DF68D8-9842-4A94-A6C2-8941CF5E14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Edo SZ" panose="02000000000000000000" pitchFamily="2" charset="0"/>
              </a:rPr>
              <a:t>Development process</a:t>
            </a:r>
            <a:endParaRPr lang="en-US" dirty="0">
              <a:solidFill>
                <a:schemeClr val="bg1"/>
              </a:solidFill>
              <a:latin typeface="Edo SZ" panose="02000000000000000000" pitchFamily="2" charset="0"/>
            </a:endParaRPr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C0E6C004-A3E9-425B-9B89-45284CF87A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5807" y="2073546"/>
            <a:ext cx="4819134" cy="32127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>
            <a:extLst>
              <a:ext uri="{FF2B5EF4-FFF2-40B4-BE49-F238E27FC236}">
                <a16:creationId xmlns:a16="http://schemas.microsoft.com/office/drawing/2014/main" id="{EF7ADC73-8125-4411-9182-CF884F6CAD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9928" b="89982" l="8593" r="90528">
                        <a14:foregroundMark x1="22057" y1="37906" x2="28349" y2="45217"/>
                        <a14:foregroundMark x1="14344" y1="38989" x2="18200" y2="43863"/>
                        <a14:foregroundMark x1="11028" y1="35108" x2="17727" y2="47563"/>
                        <a14:foregroundMark x1="9878" y1="40433" x2="16103" y2="49007"/>
                        <a14:foregroundMark x1="16103" y1="49007" x2="18200" y2="50542"/>
                        <a14:foregroundMark x1="10555" y1="49639" x2="11028" y2="48646"/>
                        <a14:foregroundMark x1="9269" y1="50993" x2="9269" y2="50993"/>
                        <a14:foregroundMark x1="8728" y1="51986" x2="8728" y2="51986"/>
                        <a14:foregroundMark x1="8593" y1="34296" x2="8931" y2="39621"/>
                        <a14:foregroundMark x1="89851" y1="79332" x2="90460" y2="79874"/>
                        <a14:foregroundMark x1="90528" y1="74729" x2="90189" y2="74278"/>
                        <a14:foregroundMark x1="81664" y1="82130" x2="81326" y2="84567"/>
                        <a14:foregroundMark x1="64885" y1="85108" x2="73275" y2="85108"/>
                        <a14:foregroundMark x1="73275" y1="85108" x2="85521" y2="83394"/>
                        <a14:foregroundMark x1="63599" y1="85379" x2="59878" y2="84928"/>
                        <a14:foregroundMark x1="64682" y1="85108" x2="61773" y2="8537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3968" y="1571698"/>
            <a:ext cx="6150388" cy="46103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>
            <a:extLst>
              <a:ext uri="{FF2B5EF4-FFF2-40B4-BE49-F238E27FC236}">
                <a16:creationId xmlns:a16="http://schemas.microsoft.com/office/drawing/2014/main" id="{B4D9CAE1-D5C8-4063-B7F6-73EDFE7A8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9567" b="98195" l="3045" r="95805">
                        <a14:foregroundMark x1="6225" y1="33574" x2="13667" y2="51895"/>
                        <a14:foregroundMark x1="73613" y1="9567" x2="73613" y2="9567"/>
                        <a14:foregroundMark x1="91001" y1="55957" x2="92490" y2="56769"/>
                        <a14:foregroundMark x1="19012" y1="94314" x2="29432" y2="92419"/>
                        <a14:foregroundMark x1="29432" y1="92419" x2="35724" y2="88538"/>
                        <a14:foregroundMark x1="16441" y1="98375" x2="16576" y2="97022"/>
                        <a14:foregroundMark x1="3045" y1="26173" x2="3045" y2="26173"/>
                        <a14:foregroundMark x1="95805" y1="60108" x2="95805" y2="6010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874" y="2230249"/>
            <a:ext cx="4960983" cy="3718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81711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189"/>
    </mc:Choice>
    <mc:Fallback xmlns="">
      <p:transition spd="slow" advTm="541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C3EF1-DCEE-49B4-9FC5-522BD9C60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playtesting </a:t>
            </a:r>
          </a:p>
        </p:txBody>
      </p:sp>
      <p:pic>
        <p:nvPicPr>
          <p:cNvPr id="5" name="Picture 4" descr="A close up of some grass&#10;&#10;Description automatically generated">
            <a:extLst>
              <a:ext uri="{FF2B5EF4-FFF2-40B4-BE49-F238E27FC236}">
                <a16:creationId xmlns:a16="http://schemas.microsoft.com/office/drawing/2014/main" id="{40ADDCA3-A554-4292-9842-D51CBC6AF8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2831" y="1818466"/>
            <a:ext cx="7450370" cy="431953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CF715AD-61FD-4CA3-B9DA-C9C5795D6A90}"/>
              </a:ext>
            </a:extLst>
          </p:cNvPr>
          <p:cNvSpPr txBox="1"/>
          <p:nvPr/>
        </p:nvSpPr>
        <p:spPr>
          <a:xfrm>
            <a:off x="8285519" y="6581001"/>
            <a:ext cx="389380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Image from @tabletop simulator @steam</a:t>
            </a:r>
          </a:p>
        </p:txBody>
      </p:sp>
      <p:pic>
        <p:nvPicPr>
          <p:cNvPr id="8" name="Picture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8091AB4E-A243-4E56-B104-518926AEB3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32423" y="3103200"/>
            <a:ext cx="1539099" cy="2595600"/>
          </a:xfrm>
          <a:prstGeom prst="rect">
            <a:avLst/>
          </a:prstGeom>
        </p:spPr>
      </p:pic>
      <p:pic>
        <p:nvPicPr>
          <p:cNvPr id="10" name="Picture 9" descr="A close up of some grass&#10;&#10;Description automatically generated">
            <a:extLst>
              <a:ext uri="{FF2B5EF4-FFF2-40B4-BE49-F238E27FC236}">
                <a16:creationId xmlns:a16="http://schemas.microsoft.com/office/drawing/2014/main" id="{A01C5B0C-4375-4F23-AD7E-A6C57770C9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165" y="1818466"/>
            <a:ext cx="7713670" cy="4319534"/>
          </a:xfrm>
          <a:prstGeom prst="rect">
            <a:avLst/>
          </a:prstGeom>
        </p:spPr>
      </p:pic>
      <p:pic>
        <p:nvPicPr>
          <p:cNvPr id="12" name="Picture 11" descr="A close up of a device&#10;&#10;Description automatically generated">
            <a:extLst>
              <a:ext uri="{FF2B5EF4-FFF2-40B4-BE49-F238E27FC236}">
                <a16:creationId xmlns:a16="http://schemas.microsoft.com/office/drawing/2014/main" id="{68B5C910-5D71-4D2A-9069-61AAFF58F2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165" y="1818466"/>
            <a:ext cx="7713670" cy="4370877"/>
          </a:xfrm>
          <a:prstGeom prst="rect">
            <a:avLst/>
          </a:prstGeom>
        </p:spPr>
      </p:pic>
      <p:pic>
        <p:nvPicPr>
          <p:cNvPr id="14" name="Picture 13" descr="A picture containing grass, sitting, field, laying&#10;&#10;Description automatically generated">
            <a:extLst>
              <a:ext uri="{FF2B5EF4-FFF2-40B4-BE49-F238E27FC236}">
                <a16:creationId xmlns:a16="http://schemas.microsoft.com/office/drawing/2014/main" id="{3A41DED3-D2F7-48D5-B987-137496CF6C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165" y="1818466"/>
            <a:ext cx="7713670" cy="435634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4337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88"/>
    </mc:Choice>
    <mc:Fallback xmlns="">
      <p:transition spd="slow" advTm="379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668DBD-802D-45D4-95ED-0DD96DABF4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Demo</a:t>
            </a:r>
          </a:p>
        </p:txBody>
      </p:sp>
      <p:pic>
        <p:nvPicPr>
          <p:cNvPr id="3" name="Online Media 2" title="Taiwan's Presidential Road Demo">
            <a:hlinkClick r:id="" action="ppaction://media"/>
            <a:extLst>
              <a:ext uri="{FF2B5EF4-FFF2-40B4-BE49-F238E27FC236}">
                <a16:creationId xmlns:a16="http://schemas.microsoft.com/office/drawing/2014/main" id="{B4881E1A-BF60-4A0A-AC40-A21127334CA4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4"/>
          <a:stretch>
            <a:fillRect/>
          </a:stretch>
        </p:blipFill>
        <p:spPr>
          <a:xfrm>
            <a:off x="2016620" y="1134348"/>
            <a:ext cx="8158760" cy="458930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95524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804"/>
    </mc:Choice>
    <mc:Fallback xmlns="">
      <p:transition spd="slow" advTm="30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9405" objId="4"/>
        <p14:pauseEvt time="30804" objId="4"/>
        <p14:stopEvt time="30804" objId="4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78AC1-DB66-4B72-AF01-F98D9E010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bg1"/>
                </a:solidFill>
                <a:latin typeface="Edo SZ" panose="02000000000000000000" pitchFamily="2" charset="0"/>
              </a:rPr>
              <a:t>FUTURE</a:t>
            </a:r>
            <a:endParaRPr lang="en-US" dirty="0">
              <a:solidFill>
                <a:schemeClr val="bg1"/>
              </a:solidFill>
              <a:latin typeface="Edo SZ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E1A287-DDC3-4920-A884-153C813DF2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Augmented Reality(AR)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Add more characters, cards.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>
                <a:solidFill>
                  <a:schemeClr val="bg1"/>
                </a:solidFill>
                <a:latin typeface="Edo SZ" panose="02000000000000000000" pitchFamily="2" charset="0"/>
              </a:rPr>
              <a:t>If possible, Find some donations from </a:t>
            </a:r>
            <a:r>
              <a:rPr lang="en-US" dirty="0">
                <a:latin typeface="Edo SZ" panose="02000000000000000000" pitchFamily="2" charset="0"/>
                <a:hlinkClick r:id="rId2"/>
              </a:rPr>
              <a:t>kickstarter.com/</a:t>
            </a:r>
            <a:endParaRPr lang="en-US" dirty="0">
              <a:solidFill>
                <a:schemeClr val="bg1"/>
              </a:solidFill>
              <a:latin typeface="Edo SZ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7490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916"/>
    </mc:Choice>
    <mc:Fallback xmlns="">
      <p:transition spd="slow" advTm="16916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2.9|1.7|1|0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8|10.1|24.3|0.5|1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5|23.9|17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7|17|2.4|0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9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</TotalTime>
  <Words>154</Words>
  <Application>Microsoft Office PowerPoint</Application>
  <PresentationFormat>Widescreen</PresentationFormat>
  <Paragraphs>31</Paragraphs>
  <Slides>11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Edo SZ</vt:lpstr>
      <vt:lpstr>Office Theme</vt:lpstr>
      <vt:lpstr>Capstone</vt:lpstr>
      <vt:lpstr>PowerPoint Presentation</vt:lpstr>
      <vt:lpstr>Vote For A Better Tomorrow</vt:lpstr>
      <vt:lpstr>Why </vt:lpstr>
      <vt:lpstr>Goal</vt:lpstr>
      <vt:lpstr>Development process</vt:lpstr>
      <vt:lpstr>playtesting </vt:lpstr>
      <vt:lpstr>Demo</vt:lpstr>
      <vt:lpstr>FUTURE</vt:lpstr>
      <vt:lpstr>Conclusion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</dc:title>
  <dc:creator>Q Q</dc:creator>
  <cp:lastModifiedBy>Q Q</cp:lastModifiedBy>
  <cp:revision>17</cp:revision>
  <dcterms:created xsi:type="dcterms:W3CDTF">2020-05-03T08:04:28Z</dcterms:created>
  <dcterms:modified xsi:type="dcterms:W3CDTF">2020-05-03T20:55:31Z</dcterms:modified>
</cp:coreProperties>
</file>

<file path=docProps/thumbnail.jpeg>
</file>